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74" r:id="rId6"/>
    <p:sldId id="265" r:id="rId7"/>
    <p:sldId id="266" r:id="rId8"/>
    <p:sldId id="286" r:id="rId9"/>
    <p:sldId id="262" r:id="rId10"/>
    <p:sldId id="308" r:id="rId11"/>
    <p:sldId id="263" r:id="rId12"/>
    <p:sldId id="288" r:id="rId13"/>
    <p:sldId id="287" r:id="rId14"/>
    <p:sldId id="309" r:id="rId15"/>
    <p:sldId id="283" r:id="rId16"/>
    <p:sldId id="284" r:id="rId17"/>
    <p:sldId id="285" r:id="rId18"/>
    <p:sldId id="269" r:id="rId19"/>
    <p:sldId id="310" r:id="rId20"/>
    <p:sldId id="30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5" autoAdjust="0"/>
    <p:restoredTop sz="94660"/>
  </p:normalViewPr>
  <p:slideViewPr>
    <p:cSldViewPr>
      <p:cViewPr>
        <p:scale>
          <a:sx n="66" d="100"/>
          <a:sy n="66" d="100"/>
        </p:scale>
        <p:origin x="-283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34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9342D1-0D2A-4BC2-B103-3CE21EC19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77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4FAAF-E10C-4F86-ACE4-050B9FFD81B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B455F-1FDB-40B9-B029-9C5BAEEB2C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77399-1832-46F2-97F9-BE31B8AFD2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04925-5EEB-482B-A5D3-8728F8714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E0681-788D-4D39-A188-57D643BC18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E6F75-ACCE-4108-A2A2-33F9AABC73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BDE0E-8E37-4A60-8499-C1743C3C80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F3C9D-2BF7-47E8-9F69-A1166BD1ED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3123D-A657-47E9-860F-76F9C808E1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ADD7E-F304-4FED-A9C0-FA9139D844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3D0B8-01BE-4F19-9AB8-DED7A1D756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95A9EE-6B9D-4197-B130-0C870A4931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5FAE7A-573A-4F51-BB53-578F018A1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backblaze.com/2014/01/21/what-hard-drive-should-i-bu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rivesaver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1"/>
          </a:xfrm>
        </p:spPr>
        <p:txBody>
          <a:bodyPr/>
          <a:lstStyle/>
          <a:p>
            <a:pPr eaLnBrk="1" hangingPunct="1"/>
            <a:r>
              <a:rPr lang="en-US" dirty="0" smtClean="0"/>
              <a:t>Data </a:t>
            </a:r>
            <a:r>
              <a:rPr lang="en-US" dirty="0" smtClean="0"/>
              <a:t>Elimination 101</a:t>
            </a:r>
            <a:endParaRPr lang="en-US" dirty="0" smtClean="0"/>
          </a:p>
        </p:txBody>
      </p:sp>
      <p:pic>
        <p:nvPicPr>
          <p:cNvPr id="4099" name="Picture 4" descr="Garner 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562600"/>
            <a:ext cx="2819400" cy="9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data:image/jpeg;base64,/9j/4AAQSkZJRgABAQAAAQABAAD/2wCEAAkGBwgHBhUUBwgUExQXGR0YGBcXGRwdGhQgHB0XGRwgHRwfHyggJBwlGx8cITEhMSkrLi4vGyQzRD8sNyotLiwBCgoKDg0OGxAQGy4lICQsNC0tLC4sLCwwNTQsLDcsLCwsLy8sLDQyLDcsLCwsLC8sLCwuMCwsLCwsLCw3LCwsLP/AABEIALoBDwMBEQACEQEDEQH/xAAcAAEAAgMBAQEAAAAAAAAAAAAABgcDBQgEAgH/xABNEAACAQICBgMKCQcLBQAAAAAAAQIDBAURBgcSITFRQWFyCBMiNDdxgZGhsTIzUmKDkrKz0RQVJIKTwdIWFyMlQkNUVVai8DVTc+Hx/8QAGwEBAAIDAQEAAAAAAAAAAAAAAAIFAQMEBgf/xAA1EQEAAgECAwMKBgMAAwAAAAAAAQIDBBEFITESM0ETIjJRYXGBkaGxBhRCUtHwFcHhI4LS/9oADAMBAAIRAxEAPwC8QAAAAAAAAAAAAAAAAAAAAAAAAAAAAAAAAAAAAAAAAAAAAAAAAAAAAAAAAAAAAAAAAAAAAAAAAAAAAAAAAAAAAAAAAAAAAAAAAAAAAAAAAAAAAAAAAAAAAAAAAAAAAAAAAAAAAAAAAAA897e2thR2r25hTjznJJe0ja0VjeZbcWDJmt2cdZmfZG6KYlrLwC0eVvKpWfzI5L1yy9mZzX1uOOnNeaf8Na3JzttX3z/G6P3Otuq3+i4RFcnKo37FFe80Tr58KrTH+Eq/ry/KP+vBLWtje14Nnb5dmf8AGQ/PZPVH9+Lqj8KaTbna/wA4/wDl6rfW1eR8YwqnLszcfepEo19vGGi/4SxT6GSY98RP8N5h+tPBq7SvberSfPJSivSt/sN1ddSesbK3P+FtVTnjtFvpP15fVLcLxnDcWhnh17CpzSe9eePFeo6qZK39GVFqNHn087ZaTH2+fR7ybmAAAAAAAAAAAAAAAAAAAAAAAAAAAAYbu6t7K3c7utGEI73KTySMWtFY3lsxYr5bRSkbzPhCstJtaE5Nw0ep5L/uzW99mD4ed+orsut8KfN7Hh/4XiNr6qf/AFj/AHP8fNXd/f3eI19u+uZVJc5Nv1cl1HBa02neZerw4MeGvYx1iI9jzmG59U6c6s8qUHJ8ks2IjdG1orG8zs9SwnEmt2H1vqS/Al5O3qlp/N4P31+cPPXt69vLK4oyg/nJr3mJiY6ttMlL86zE+5jMJvqlVqUailRqOMlvTTya8zQiZjnCNq1tHZtG8Jxo5rLxKwko4tHv9PnwqR9PCXp39Z2YtbavK3OHm9f+GsGbe2DzLerw/wCfD5LVwXGbDG7TvmG3CmulcJRfKS4plnjyVyRvWXidXos2lv2Mtdp+k+6WwJuUAAAAAAAAAAAAAAAAAAAAAAAANZpBjllgGHurfz3cIxXwpvkl/wAyNeXLXHXeXZotDl1mWMeKPfPhHtlR2lGlGIaSXWd3PZgn4FNfBh+Muv3cCnzZ7ZZ5/J9I4dwvDoabUjeZ628Z/iPY0hpWSZaOausWxZKd5+j030yXhy80Pxy9J1YtJe/OeUPPa/8AEWm0+9cfn29nT5/xusPCdX+j2HJbdp36Xyqvhf7fg+w76aTHXw397yup/EGtz9LdmPVXl9ev1SW3t6FtT2bajGC5RSS9SOiIiOinvkved7zMz7ebI2kt7MoMFvXtcQtdq3qQq03mk01KLybT38HvTXoM2rtylmLTE7w0+KaF6PYkn37DoQfyqfgPz+DufpTOe+mx26wtNPxrW4PRyTMeqef3/wBIDpDqvvrROWC1u/R+RLJTXmfwZezzM4suitHOnN6fQ/ijDk83UR2Z9cc4/mPr70BrUatvVca9NxktzjJNNedM4ZiY5S9RS9b1i1Z3ifGHpwnFL3B71VcPruEl6pLk10rqJUvak71adVpcWpxzjyxvH95x7V26GaYWuktvk0oV4rwqfP50ecfavU3cYNRGWPa+c8W4Pk0Nt+tJ6T/qfb9/nESY6FOAAAAAAAAAAAAAAAAAAAAAAeTFcRtsKsJ1b2pswgs318kutvciN7xSvalv02nyajLGLHG8yoHSbH7vSLEnVu3kuEIdFOPJdfN9PsKPLlnJbeX1Dh+gx6LDGOnXxn1z/ekNfZWlxf3UadnSc5yeUYri/wDnHPoIVrNp2h1Zs1MNJyZJ2iOsrm0M0Ds8Dgql/FVbjjnxjT7K5/O9WRbYNLXHztzl8+4tx7Lq5nHi82n1n3/x890zOt58Ai2n2m9joVYRnd0J1J1M1ThHcm45Z7UnwW9c31G/Bp7Zp2hiZ2c/aYaxdINKm43Nz3qi/wC5p5qLXznxl6d3Ui4w6THj59Z9bXNplfeqPydWnZl95MqNV31myvRLznZANDpToph2kdD9Jhs1EvBqxXhLqfOPU/YaM2CuWOfX1rPh3Fc+ht5k718az0/5Pt+e6kdIcCvtH7907+n1xkvgzXNP93QVGXFbHO1n0bQ6/DrMXlMU++PGPe8djeXFhdxqWdVwnB5xa6P/AF0ZdJCtprO8OjNhpmpOPJG8T1hfWh+klDSTC1OGSqRyVSHyXzXzXxXpXQXeDNGWu/j4vmPFeG30ObsTzrPoz64/mPH/AK3xuVgAAAAAAAAAAAAAAAAAAAADHXoUbiGVxSjNccpJNe0xMRPVOmS1J3rMx7nn/NeHf4Cl9SP4GOxX1Nn5rP8Avt85ZKFjaW886FrCL4Zxik/WkIrEdIRvnyXja1pmPbMvQSagABTHdIeK2Xaq+6mWfDfSshdRxbIOqdUfk6tOzL7yZ57Vd9Ztr0S852QABiuLa3uUvyihGeXDaSeXrMTET1TplvT0JmPdOzB+a8O/wFL6kfwMdivqbPzWf99vnLLQtLa2bdvbQg3x2YpZ+ozFYjpCF82S/K9pn3zuzmWsAAAAAAAAAAAAAAAjulOm2AaKw/ra9SnlmqUPCqP9VcF1vJG7Fgvk9GGJmIVfjGvi4lNrBMFjFdEq0m2/PCOWX1md9OG/un5I9toKmurS6cvBdvHqVN/vkzd/j8XtY7UvZh+vPSGjUX5fYW9WPSkpQl69pr/aQtw6m3KZO3KydD9auj+kk406snbV3uUKjWzJ8oT4PfuSey3yOLNo8mPn1hKLRKeHIk02mGNT0e0arXNKiqjpRT2W8lLOSXH0mzFTt3ivrYmdlR/z93v+QU/2r/hLH/Gx+76I9tONWOsCvpvVrqvh8aPelBrZk5bW3t80uGz7Tl1Om8jtz33Zid09ORJSN7r0u7a8nBYDB7MpRz769+Ta+SWdeHRMRPa+iHbQnWHrBrab0qKrYdGj3pye6bltbWzzS5HXptL5GZnffdGbboWdbCztFdcFzo5o/StqeDQqKkmtp1GnLOUpcNl8yvy6Dt3m3a6pRbZuaWvi8qVUvzBT3tL419P6hqnh0RG/a+jPbXiVabQ6c4/PRfRerdUrdVHT2PBbyT2pwhxyfyszbgxeVvFGJnaFUfz93v8AkFP9q/4Sw/xsfu+iPbTzVjp5X03hXdewjR704JbMnLa2tvmlw2facmp0/kdue+7MTunJypAAAAAAAAAAAAAAAFV62dZrwGTtMAmncZf0lTiqGfQlwc8t/V1vh36TSeU863RG1tnP9xXrXNdzuaspzk85Sk25Sb6W3vbLmIiI2hrYzIzUbS5rwzo285Lmotr2EZvWOsjC0096MgZF36k9PsRvrxWGKqdZbLdKrk3Kmoreqj+R0KT4Npb81lU63TVrHbry9idZ8E81s+Tu77C+3A5NL31UrdHKh6FqXP3N3jN72aPvqlXxL9PxTovEqk3GeM/9Xrf+Sf2melxz5ke5pl4zYAAxuMto/wBKh2l70YtPmyO0zzDcg+unya3X0X31I69F38fH7I26OXy+a139zd8Re+el7qpU8S61ToukrEwAAAAAAAAAAAAAEc1g6SLRXRWrXjl3zLYpJ9M5bo7ulLfJrlFm7T4vK5IqxM7Q5Nr1qlxWlOvUcpSblKTebk2822+bZ6KIiI2hqbDRvAcQ0kxeFvhdLanLi38GCXGUn0RX4JZtpEMuWuOvasRG7ozRDVdo9o7Ri69tG5r7m6lWKaT+ZB5qO/g976ykzavJknrtDZFYhOIxjCOUIpLqOVJqMe0XwPSGi44vhtOpylllOPmmspL1mymW9J82WJjdRenmqTEsEulPR+E7mhOSil/eU3J5JS6HFv8AtbuvLi7XBrq2ja/KUJqt3VtoTb6G4NlNKVxUSdaa59EY/Nj7Xm+pV2pzzltv4eCcRs+tbPk7u+wvtwGl76pbo5UPQtS5+5u8ZvezR99Uq+Jfp+KdF4lUm8zsLNvfaU/qr8DPan1ine6Kt6FC1s+80YxzlVzySWe6nyLLh0zNrIXUkWyDqLVPZ2tXV5aOpbQb2Zb3FN/Dn1Hn9VafLWba9Et/ILL/AAlP6q/A5+1PrZekwIPrp8mt19F99SOvRd/Hx+yNujl8vmtd/c3fEXvnpe6qVPEutU6LpKxMAAAAAAAAAAAAABRvdG4pKV3a20Z7lGVaS57T2IP0bM/WWvDaelb4IXUyWiDpDUXo7TwrRJXFSn/S3L2m3xUE2oLzPfL9Zcij12Xt5Oz4Q2Vjksg4kgAAAARLWz5O7vsL7cDo0vfVYt0cqHoWpc/c3eM3vZo++qVfEv0/FOi8SqTAKY7pDxWy7VX3Uyz4b6VkLqOLZB1Tqj8nVp2ZfeTPParvrNteiXnOyAQfXT5Nbr6L76kdei7+Pj9kbdHL5fNa7+5u+IvfPS91UqeJdap0XSViYAAAAAAAAAAAAADnLugZN6dRz6LeH2qjLrh3dT72u/VWh3ouw9E6UKGi1rGnwjQpJeiETzOWd7zPtbYbUgyAAAACJa2fJ3d9hfbgdGl76rFujlQ9C1Ln7m7xm97NH31Sr4l+n4p0XiVSYBTHdIeK2Xaq+6mWfDfSshdRxbIOqdUfk6tOzL7yZ57Vd9Ztr0S852QCD66fJrdfRffUjr0Xfx8fsjbo5fL5rXf3N3xF756XuqlTxLrVOi6SsTAAAAAAAAAAAAAAc/d0TZTpaUUKuXg1KOz6YTk37JxLjh1vMmvta7qoLFF1Xqqxani+gVtKD304KjJcnT8Df54pS/WPPaqk0yzHxba9EtOdkAAAAES1s+Tu77C+3A6NL31WLdHKh6FqXP3N3jN72aPvqlXxL9PxTovEqkwCmO6Q8Vsu1V91Ms+G+lZC6ji2QdU6o/J1admX3kzz2q76zbXol5zsgEH10+TW6+i++pHXou/j4/ZG3Ry+XzWu/ubviL3z0vdVKniXWqdF0lYmAAAAAAAAAAAAAArrXlo/LGdD3Vt6edS2ffOvYayqepZS/UOzQ5exk2nxRtHJzYXrWnmqjTv+R+KOF9m7Wq1t5b3TfBTS6eTXFrm0k+PV6bysbx1hms7OlrO6t761jUs60akJLOMovNSXU0UcxMTtLazGAAgGnetLCtFbqNK3j+UVtpd8jF7qUc/CzfDby4R9Ly3Z9eDSXyxv0hGbbJng+KWeNYbCvhtZTp1FnFr2p8mnmmuho5r0mluzbqkj2tnyd3fYX24G7S99Vi3Ryoehalz9zd4ze9mj76pV8S/T8U6LxKpMApjukPFbLtVfdTLPhvpWQuo4tkHU+qCcZ6ubTYeeUZr0qpPM89q4/wDNZtr0TE52QCD66fJrdfRffUjr0Xfx8fsjbo5fL5rXf3N3xF756XuqlTxLrVOi6SsTAAAAAAAAAAAAAAfkoxnFqcc09zT6QOZ9aur+topiLq2FNytKkvBfHvLf9iXV8l9K3cUXmk1UZI7M9Wu0bIAdqLd6O6W49o1P+psRnTTebhulB+eEs1n15ZmnJgx5PSgiZhNKWvLSiEMp2dpJ83Cpn7KmRy/47H65/vwS7ctNj+tTSzGqTjK+VCD4xoLYz/Wbc/8AcbceixU57b+9ibShLbb3nWwtzufsQxyOLVKNtRc7Rraqt7lSll4Li/lSyycelLPoKziFabRPilRZ+tnyd3fYX24HDpe+qnbo5UPQtS5+5u8ZvezR99Uq+Jfp+KdF4lUmAVb3QeGVLrROnWpxz7zVW11RmtnP62wvSd/D77ZNvXCN+jnkumtONAtZeKaHW0qULeNei3tKEm04N8dmSzyT6Vk9+/dvz49RpK5Z36SzFtm9xjXljt3RccLsKVvn/abdSS82aUfXFmqnDqRPnTuz21n6o4Xs9DYV8VrzqVriUq0pTebyb2YZco7EU0uCzODVdnyk1r0jknXox66fJrdfRffUiWi7+Pj9mLdHL5fNa7+5u+IvfPS91UqeJdap0XSViYAAAAAAAAAAAAAABhu7ahe20qd3RjOEllKMlmpJ9DTMxMxO8CmtMdSO1UdTRO4ST394qN7uxP8AdL1llh4htyyfNCa+pVeMaK4/gkn+dMIrU0uMnFuH11nH2lhTPjv6MobS0xt3gZ7Kyu7+tsWNrOrL5MIuT9STZi161jeZFkaIamcaxSop4+/yWl0x3OrJdS4R873rkzhza+leVOcpRVfWB4Nh+A4bGjhVsqdOPQuLfS2+Lk+bKm97XntWbGm1nW1xeaB3ULOhKpOUEoxhFylLw48Et7NmmmIy1mWJ6OaP5JaTf6dvP2FX+EvPzGL90fNr2lbnc/4PimF3F5+c8NrUdpUtnvlOUNrJ1c8tpLPLNesruIZK37PZnfqlWFxlamAefEbK2xKwnSvaSnTqRcZRfSmsn/8ATNbTWd4HNWm+q/G9G7qUrO3ncW+fg1ILalFcqkVvTXPLJ9XBXmDWUyRtblLVNdkEe57zr3hhI9HdBtI9IqqWH4ZNRf8AeTThTS57T4+ZZs0ZNTjxxzlmImXVeFWVPDcMpUaK8GnCMF5opR/cUFrdqZmW1GNbtndX+r64p2NtOrN97yhCLlJ5VabeSSb3JN+g36O0VzRMz6/sxbo5x/klpN/p28/YVf4S6/MYv3R82vaVxdz/AIViWF0rxYnh1ajtOls99pyhtZd9zy2ks8v3ordfet5r2Z3Sqt0rkwAAAAAAAAAAAAAAAAAAYZ2ltUlnO3g3zcUZ3kZKdOFOOVOCS5JZGB9AAAAAAAAAAHzsR2s9lZ8wPoAAAAAAAAAAAAAAAA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Overwriting/Secure 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b="1" dirty="0" smtClean="0"/>
              <a:t>KROLL Ontrack</a:t>
            </a:r>
            <a:r>
              <a:rPr lang="en-GB" dirty="0" smtClean="0"/>
              <a:t>--"SSD erasure will invariably leave about 10% of the data recoverable despite subjecting it to a DoD standard erasure” Adrian said. Format and deletion of the partition is no barrier to almost full recovery and currently most SSD’s require chips to be crushed to be sure.</a:t>
            </a:r>
          </a:p>
          <a:p>
            <a:r>
              <a:rPr lang="en-GB" b="1" dirty="0" smtClean="0"/>
              <a:t>Other Data Recovery Companies</a:t>
            </a:r>
            <a:r>
              <a:rPr lang="en-GB" dirty="0" smtClean="0"/>
              <a:t>—”Basic recovery from over-written drives comes from sectors that the drive designated as “Bad” and will not write to.  Transferring the platters to a new drive with optimized read/write heads will recover data written to bad sectors”</a:t>
            </a:r>
          </a:p>
          <a:p>
            <a:r>
              <a:rPr lang="en-US" b="1" dirty="0" smtClean="0">
                <a:hlinkClick r:id="rId2"/>
              </a:rPr>
              <a:t>Backblaze's 2014 </a:t>
            </a:r>
            <a:r>
              <a:rPr lang="en-US" dirty="0" smtClean="0">
                <a:hlinkClick r:id="rId2"/>
              </a:rPr>
              <a:t>Study </a:t>
            </a:r>
            <a:r>
              <a:rPr lang="en-US" dirty="0" smtClean="0"/>
              <a:t>of hard drive failures in data centers concluded that the failure rate is around 5% among the three major brands of hard drives.  FAILED HARD DRIVES OR SSD’s CANNOT BE OVERWRITTEN.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Basic Physical Destruction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514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1.	Drilling holes, hitting with a hammer, running over with a truck etc. will not get rid of data. It will only make it more difficult to recover.  </a:t>
            </a:r>
            <a:r>
              <a:rPr lang="en-US" sz="2800" dirty="0" smtClean="0">
                <a:hlinkClick r:id="rId2"/>
              </a:rPr>
              <a:t>www.drivesavers.com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2.	Check out the website and see the data that they have recovered.  Very enlightening.</a:t>
            </a:r>
          </a:p>
        </p:txBody>
      </p:sp>
      <p:pic>
        <p:nvPicPr>
          <p:cNvPr id="14340" name="Picture 4" descr="powerboo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2895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33400" y="13716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Shred and Bend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is still present but difficult to recover.  However, new magnetic data organization techniques and exponential growth in density increase the potential of recovery.</a:t>
            </a:r>
            <a:endParaRPr lang="en-US" sz="2800" dirty="0"/>
          </a:p>
        </p:txBody>
      </p:sp>
      <p:pic>
        <p:nvPicPr>
          <p:cNvPr id="4" name="Picture 3" descr="HD-B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6259" y="3657600"/>
            <a:ext cx="2584093" cy="2057399"/>
          </a:xfrm>
          <a:prstGeom prst="rect">
            <a:avLst/>
          </a:prstGeom>
        </p:spPr>
      </p:pic>
      <p:pic>
        <p:nvPicPr>
          <p:cNvPr id="5" name="Picture 4" descr="HD-After-PD-4C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581400"/>
            <a:ext cx="3150130" cy="21805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Degaussing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0% chance of recovery </a:t>
            </a:r>
          </a:p>
          <a:p>
            <a:r>
              <a:rPr lang="en-US" sz="3200" dirty="0" smtClean="0"/>
              <a:t>The most widely accepted high security method of disposal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D3WXL -29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29000"/>
            <a:ext cx="3650984" cy="293838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Degaussing is Permanent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Modern hard drives have changed little in the last 5 years.  </a:t>
            </a:r>
          </a:p>
          <a:p>
            <a:r>
              <a:rPr lang="en-US" sz="2400" dirty="0" smtClean="0"/>
              <a:t>A degausser with sufficient field strength will make data stored on hard drive platters </a:t>
            </a:r>
            <a:r>
              <a:rPr lang="en-US" sz="2400" b="1" dirty="0" smtClean="0"/>
              <a:t>unrecoverable</a:t>
            </a:r>
            <a:r>
              <a:rPr lang="en-US" sz="2400" dirty="0" smtClean="0"/>
              <a:t> by any means.  </a:t>
            </a:r>
          </a:p>
          <a:p>
            <a:r>
              <a:rPr lang="en-US" sz="2400" dirty="0" smtClean="0"/>
              <a:t>The magnetic particles are </a:t>
            </a:r>
            <a:r>
              <a:rPr lang="en-US" sz="2400" b="1" dirty="0" smtClean="0"/>
              <a:t>completely randomized </a:t>
            </a:r>
            <a:r>
              <a:rPr lang="en-US" sz="2400" dirty="0" smtClean="0"/>
              <a:t>and there is no partial orientations of magnetic alignments.</a:t>
            </a:r>
          </a:p>
          <a:p>
            <a:r>
              <a:rPr lang="en-US" sz="2400" dirty="0" smtClean="0"/>
              <a:t>Garner commercial degausser and NSA listed degaussers all eliminate data.  NSA listed degaussers </a:t>
            </a:r>
            <a:r>
              <a:rPr lang="en-US" sz="2800" b="1" dirty="0" smtClean="0"/>
              <a:t>offer significantly more margin for error or changes in technology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Hard Disk Drive</a:t>
            </a:r>
            <a:endParaRPr lang="en-US" dirty="0"/>
          </a:p>
        </p:txBody>
      </p:sp>
      <p:pic>
        <p:nvPicPr>
          <p:cNvPr id="3" name="Picture 2" descr="HD-B4-PD-4Cr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2743200" cy="1630680"/>
          </a:xfrm>
          <a:prstGeom prst="rect">
            <a:avLst/>
          </a:prstGeom>
        </p:spPr>
      </p:pic>
      <p:pic>
        <p:nvPicPr>
          <p:cNvPr id="4" name="Picture 3" descr="openharddr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3429000" cy="2400203"/>
          </a:xfrm>
          <a:prstGeom prst="rect">
            <a:avLst/>
          </a:prstGeom>
        </p:spPr>
      </p:pic>
      <p:pic>
        <p:nvPicPr>
          <p:cNvPr id="5" name="Picture 4" descr="Servotrac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648200"/>
            <a:ext cx="1524000" cy="1171575"/>
          </a:xfrm>
          <a:prstGeom prst="rect">
            <a:avLst/>
          </a:prstGeom>
        </p:spPr>
      </p:pic>
      <p:pic>
        <p:nvPicPr>
          <p:cNvPr id="6" name="Picture 5" descr="diskplat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886200"/>
            <a:ext cx="2362200" cy="2037398"/>
          </a:xfrm>
          <a:prstGeom prst="rect">
            <a:avLst/>
          </a:prstGeom>
        </p:spPr>
      </p:pic>
      <p:pic>
        <p:nvPicPr>
          <p:cNvPr id="7" name="Picture 6" descr="UHV-MFM-AFM_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724400"/>
            <a:ext cx="1219200" cy="12413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Inside a Hard Drive</a:t>
            </a:r>
            <a:endParaRPr lang="en-US" dirty="0"/>
          </a:p>
        </p:txBody>
      </p:sp>
      <p:pic>
        <p:nvPicPr>
          <p:cNvPr id="4" name="Picture 3" descr="openhardd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10864"/>
            <a:ext cx="7924800" cy="5547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 Platters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29718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213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 Hub/Motor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67200" y="2438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533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Read/Write Head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10200" y="41910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5257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Read/Write Magnet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971800" y="5181600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9144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kplat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2590800" cy="2234565"/>
          </a:xfrm>
          <a:prstGeom prst="rect">
            <a:avLst/>
          </a:prstGeom>
        </p:spPr>
      </p:pic>
      <p:pic>
        <p:nvPicPr>
          <p:cNvPr id="3" name="Picture 2" descr="Servotra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219200"/>
            <a:ext cx="3171902" cy="2438400"/>
          </a:xfrm>
          <a:prstGeom prst="rect">
            <a:avLst/>
          </a:prstGeom>
        </p:spPr>
      </p:pic>
      <p:pic>
        <p:nvPicPr>
          <p:cNvPr id="4" name="Picture 3" descr="UHV-MFM-AFM_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590800"/>
            <a:ext cx="2209800" cy="22499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smtClean="0"/>
              <a:t>Inside the Platter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view of Platter under magnetic microscope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1371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Servo Tracks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00600" y="15240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0" y="4191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Microscopic view of data laid down within servo track area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7800" y="4114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1752600" y="3048000"/>
            <a:ext cx="1219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343400" y="3200400"/>
            <a:ext cx="22738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9906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pindicularPlatter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255" y="0"/>
            <a:ext cx="508349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Destruction</a:t>
            </a:r>
            <a:endParaRPr lang="en-US" dirty="0"/>
          </a:p>
        </p:txBody>
      </p:sp>
      <p:pic>
        <p:nvPicPr>
          <p:cNvPr id="4" name="Content Placeholder 3" descr="SDD-USB Dr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3733800"/>
            <a:ext cx="609604" cy="366270"/>
          </a:xfrm>
        </p:spPr>
      </p:pic>
      <p:pic>
        <p:nvPicPr>
          <p:cNvPr id="5" name="Picture 4" descr="SSD Flash Ch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048000"/>
            <a:ext cx="998738" cy="685800"/>
          </a:xfrm>
          <a:prstGeom prst="rect">
            <a:avLst/>
          </a:prstGeom>
        </p:spPr>
      </p:pic>
      <p:pic>
        <p:nvPicPr>
          <p:cNvPr id="6" name="Picture 5" descr="S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953000"/>
            <a:ext cx="1467827" cy="1243983"/>
          </a:xfrm>
          <a:prstGeom prst="rect">
            <a:avLst/>
          </a:prstGeom>
        </p:spPr>
      </p:pic>
      <p:pic>
        <p:nvPicPr>
          <p:cNvPr id="7" name="Picture 6" descr="SSD-Holes-PCBo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810000"/>
            <a:ext cx="1467827" cy="978551"/>
          </a:xfrm>
          <a:prstGeom prst="rect">
            <a:avLst/>
          </a:prstGeom>
        </p:spPr>
      </p:pic>
      <p:pic>
        <p:nvPicPr>
          <p:cNvPr id="8" name="Picture 7" descr="SSD-insert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2744" y="3581400"/>
            <a:ext cx="3059456" cy="275217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9600" y="12954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752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PD-5 with SSD-1 attachment completely </a:t>
            </a:r>
          </a:p>
          <a:p>
            <a:r>
              <a:rPr lang="en-US" sz="2400" dirty="0" smtClean="0"/>
              <a:t>eliminates data from solid state media</a:t>
            </a:r>
            <a:endParaRPr lang="en-US" sz="2400" dirty="0"/>
          </a:p>
        </p:txBody>
      </p:sp>
      <p:pic>
        <p:nvPicPr>
          <p:cNvPr id="11" name="Picture 10" descr="PD-5 Crushing 2H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971800"/>
            <a:ext cx="2514604" cy="293580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Does Degauss Mean?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Computer hard drives use magnetic fields to store data on special discs called platters.</a:t>
            </a:r>
          </a:p>
          <a:p>
            <a:pPr eaLnBrk="1" hangingPunct="1"/>
            <a:r>
              <a:rPr lang="en-US" sz="2400" dirty="0" smtClean="0"/>
              <a:t>Degaussing is the elimination of a magnetic field patterns.</a:t>
            </a:r>
          </a:p>
          <a:p>
            <a:pPr eaLnBrk="1" hangingPunct="1"/>
            <a:r>
              <a:rPr lang="en-US" sz="2400" dirty="0" smtClean="0"/>
              <a:t>A degausser of the appropriate strength will eliminate the magnetic fields on the hard drive platters eliminating all data.</a:t>
            </a:r>
          </a:p>
        </p:txBody>
      </p:sp>
      <p:pic>
        <p:nvPicPr>
          <p:cNvPr id="5124" name="Picture 4" descr="diskplat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0"/>
            <a:ext cx="27432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D-B4 Erasure on 8300 MF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26670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D-After Erasure on 8300 M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86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3913" y="4230688"/>
            <a:ext cx="1533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615113" y="4306888"/>
            <a:ext cx="11953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After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371600"/>
            <a:ext cx="800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Garner?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Worldwide Support</a:t>
            </a:r>
          </a:p>
          <a:p>
            <a:r>
              <a:rPr lang="en-US" sz="3200" dirty="0" smtClean="0"/>
              <a:t>In business since 1959</a:t>
            </a:r>
          </a:p>
          <a:p>
            <a:r>
              <a:rPr lang="en-US" sz="3200" dirty="0" smtClean="0"/>
              <a:t>Most tested </a:t>
            </a:r>
            <a:r>
              <a:rPr lang="en-US" sz="3200" dirty="0"/>
              <a:t>b</a:t>
            </a:r>
            <a:r>
              <a:rPr lang="en-US" sz="3200" dirty="0" smtClean="0"/>
              <a:t>rand</a:t>
            </a:r>
          </a:p>
          <a:p>
            <a:r>
              <a:rPr lang="en-US" sz="3200" dirty="0" smtClean="0"/>
              <a:t>Full line manufacturer</a:t>
            </a:r>
          </a:p>
          <a:p>
            <a:r>
              <a:rPr lang="en-US" sz="3200" dirty="0" smtClean="0"/>
              <a:t>Best build quality</a:t>
            </a:r>
          </a:p>
          <a:p>
            <a:r>
              <a:rPr lang="en-US" sz="3200" dirty="0" smtClean="0"/>
              <a:t>Best support</a:t>
            </a:r>
          </a:p>
          <a:p>
            <a:r>
              <a:rPr lang="en-US" sz="3200" dirty="0" smtClean="0"/>
              <a:t>Continuous innovation</a:t>
            </a:r>
            <a:endParaRPr lang="en-US" sz="3200" dirty="0"/>
          </a:p>
        </p:txBody>
      </p:sp>
      <p:pic>
        <p:nvPicPr>
          <p:cNvPr id="4" name="Picture 3" descr="Garner-Inc-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048000" cy="217511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785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S1-DRW-HD_4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34544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Line Data Elimination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HD-3WXL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TS-1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971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HD-2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PD-5</a:t>
            </a:r>
            <a:endParaRPr lang="en-US" dirty="0"/>
          </a:p>
        </p:txBody>
      </p:sp>
      <p:pic>
        <p:nvPicPr>
          <p:cNvPr id="14" name="Picture 13" descr="PD-5 Crushing 2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962400"/>
            <a:ext cx="2209804" cy="2579947"/>
          </a:xfrm>
          <a:prstGeom prst="rect">
            <a:avLst/>
          </a:prstGeom>
        </p:spPr>
      </p:pic>
      <p:pic>
        <p:nvPicPr>
          <p:cNvPr id="15" name="Picture 14" descr="HD-2 Cl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600200"/>
            <a:ext cx="3657607" cy="1524003"/>
          </a:xfrm>
          <a:prstGeom prst="rect">
            <a:avLst/>
          </a:prstGeom>
        </p:spPr>
      </p:pic>
      <p:pic>
        <p:nvPicPr>
          <p:cNvPr id="16" name="Picture 15" descr="HD-3WXL-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7575" y="1219200"/>
            <a:ext cx="3306425" cy="313008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Degauss?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Computer hard discs are made to be robust storage systems</a:t>
            </a:r>
          </a:p>
          <a:p>
            <a:pPr eaLnBrk="1" hangingPunct="1"/>
            <a:r>
              <a:rPr lang="en-US" sz="2800" dirty="0" smtClean="0"/>
              <a:t>Removing data from a hard drive can be very difficult as it was designed to have many methods of retrieval</a:t>
            </a:r>
          </a:p>
          <a:p>
            <a:pPr eaLnBrk="1" hangingPunct="1"/>
            <a:r>
              <a:rPr lang="en-US" sz="2800" dirty="0" smtClean="0"/>
              <a:t>Anyone can send a drive to a recovery company and have the data retrieved from it</a:t>
            </a:r>
          </a:p>
          <a:p>
            <a:pPr eaLnBrk="1" hangingPunct="1"/>
            <a:r>
              <a:rPr lang="en-US" sz="2800" dirty="0" smtClean="0"/>
              <a:t>Manufacturers of hard drives engineer retrieval methods into the design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00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How Does a Degausser Work?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b="1" i="1" dirty="0" smtClean="0"/>
              <a:t>Pulse degaussers</a:t>
            </a:r>
            <a:r>
              <a:rPr lang="en-US" sz="2400" dirty="0" smtClean="0"/>
              <a:t> like the TS-1 degausser use a large coil that the media passes inside of and the pulse is just for a fraction of a second.  The high energy magnetic field is </a:t>
            </a:r>
            <a:r>
              <a:rPr lang="en-US" sz="2400" b="1" i="1" dirty="0" smtClean="0"/>
              <a:t>focused inside the coil</a:t>
            </a:r>
            <a:r>
              <a:rPr lang="en-US" sz="2400" dirty="0" smtClean="0"/>
              <a:t> and an insignificant amount is emitted outside of the machine.</a:t>
            </a:r>
            <a:r>
              <a:rPr lang="en-US" dirty="0" smtClean="0"/>
              <a:t>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800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46" name="Picture 6" descr="Degausser_kl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57600"/>
            <a:ext cx="28860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S-1-Drwo-opn-cls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733800"/>
            <a:ext cx="3657607" cy="243840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Magnetic Exposure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	According to the </a:t>
            </a:r>
            <a:r>
              <a:rPr lang="en-US" sz="2400" b="1" i="1" dirty="0" smtClean="0"/>
              <a:t>American Conference of Governmental Industrial Hygienists </a:t>
            </a:r>
            <a:r>
              <a:rPr lang="en-US" sz="2400" dirty="0" smtClean="0"/>
              <a:t>(ACGIH) Threshold Limit Values (2005) - Static Magnetic Fields, whole body exposure limit recommended for an 8 hour shift is 600 gauss. 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Because of the short duration of each pulse from a pulse degausser (1/20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a second) and the extremely small magnetic field outside of the degausser (&lt;6 gauss, AOD), the total 8 hour whole body exposure is 0.004% of the recommended limit. 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AOD = Average Operating Distance</a:t>
            </a:r>
          </a:p>
          <a:p>
            <a:pPr eaLnBrk="1" hangingPunct="1"/>
            <a:endParaRPr lang="en-US" sz="16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 of Life Cycle Plans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company should have a plan developed to dispose of electronic media</a:t>
            </a:r>
          </a:p>
          <a:p>
            <a:pPr eaLnBrk="1" hangingPunct="1"/>
            <a:r>
              <a:rPr lang="en-US" dirty="0" smtClean="0"/>
              <a:t>Improper disposal can cause legal problems as well as security problems</a:t>
            </a:r>
          </a:p>
          <a:p>
            <a:pPr eaLnBrk="1" hangingPunct="1"/>
            <a:r>
              <a:rPr lang="en-US" dirty="0" smtClean="0"/>
              <a:t>The fines or damage to a firm’s reputation are so excessive that hard drives with company info on them should be treated like a bar of gold!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371600"/>
            <a:ext cx="800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895600" cy="252375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4"/>
          <p:cNvGraphicFramePr>
            <a:graphicFrameLocks/>
          </p:cNvGraphicFramePr>
          <p:nvPr/>
        </p:nvGraphicFramePr>
        <p:xfrm>
          <a:off x="1525588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295400" y="0"/>
          <a:ext cx="6400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4" imgW="5830114" imgH="7542857" progId="AcroExch.Document.7">
                  <p:embed/>
                </p:oleObj>
              </mc:Choice>
              <mc:Fallback>
                <p:oleObj name="Acrobat Document" r:id="rId4" imgW="5830114" imgH="7542857" progId="AcroExch.Document.7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0"/>
                        <a:ext cx="6400800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Destruction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Overwrite/Secure Erase</a:t>
            </a:r>
          </a:p>
          <a:p>
            <a:r>
              <a:rPr lang="en-US" sz="3200" dirty="0" smtClean="0"/>
              <a:t>Shred or Bend</a:t>
            </a:r>
          </a:p>
          <a:p>
            <a:r>
              <a:rPr lang="en-US" sz="3200" dirty="0" smtClean="0"/>
              <a:t>Degauss</a:t>
            </a:r>
            <a:endParaRPr lang="en-US" sz="3200" dirty="0"/>
          </a:p>
        </p:txBody>
      </p:sp>
      <p:pic>
        <p:nvPicPr>
          <p:cNvPr id="4" name="Picture 3" descr="GP-Recycl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800600"/>
            <a:ext cx="1953768" cy="13030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SA-15 w-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971800"/>
            <a:ext cx="4800599" cy="32004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Overwriting/Secure Erase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315200" cy="2667000"/>
          </a:xfrm>
        </p:spPr>
        <p:txBody>
          <a:bodyPr>
            <a:normAutofit fontScale="47500" lnSpcReduction="20000"/>
          </a:bodyPr>
          <a:lstStyle/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sz="2900" dirty="0" smtClean="0"/>
              <a:t>Only adds layers to existing data.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sz="2900" dirty="0" smtClean="0"/>
              <a:t>Information is still there until new data is completely filling the drive.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sz="2900" dirty="0" smtClean="0"/>
              <a:t>Requires technical expertise and supervision of process.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sz="2900" dirty="0" smtClean="0"/>
              <a:t>Disk drive must be in perfect working order, i.e. </a:t>
            </a:r>
            <a:r>
              <a:rPr lang="en-US" sz="2900" b="1" i="1" dirty="0" smtClean="0"/>
              <a:t>damaged parts of the disk will still have information but cannot be overwritten</a:t>
            </a:r>
            <a:r>
              <a:rPr lang="en-US" sz="2900" dirty="0" smtClean="0"/>
              <a:t>.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sz="2900" dirty="0" smtClean="0"/>
              <a:t>Nearly five times the cost of degaussing.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sz="2900" dirty="0" smtClean="0"/>
              <a:t>How do you know it is actually happening?  Software and even firmware is your enemy.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sz="2900" dirty="0" smtClean="0"/>
              <a:t>Recovery happens from overwritten drives.  Does your company want to be associated with the breach of even one customer file?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</a:t>
            </a:r>
            <a:endParaRPr lang="en-US" sz="1800" b="1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865" y="4267200"/>
            <a:ext cx="4343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/>
              <a:t>Cost to Overwrite 1,000 Drives</a:t>
            </a:r>
          </a:p>
          <a:p>
            <a:r>
              <a:rPr lang="en-US" sz="1400" dirty="0"/>
              <a:t>Overwrite/Secure Erase requires </a:t>
            </a:r>
            <a:r>
              <a:rPr lang="en-US" sz="1400" dirty="0" smtClean="0"/>
              <a:t>3-21 </a:t>
            </a:r>
            <a:r>
              <a:rPr lang="en-US" sz="1400" dirty="0"/>
              <a:t>Hrs. Per Drive</a:t>
            </a:r>
          </a:p>
          <a:p>
            <a:r>
              <a:rPr lang="en-US" sz="1400" dirty="0"/>
              <a:t>4000 technician hours 		= $260,000.00</a:t>
            </a:r>
          </a:p>
          <a:p>
            <a:r>
              <a:rPr lang="en-US" sz="1400" dirty="0"/>
              <a:t>Drives overwritten 		=       1,000.00</a:t>
            </a:r>
          </a:p>
          <a:p>
            <a:r>
              <a:rPr lang="en-US" sz="1400" dirty="0"/>
              <a:t>Value of drives saved 		= $  20,000.00</a:t>
            </a:r>
          </a:p>
          <a:p>
            <a:endParaRPr lang="en-US" sz="1400" dirty="0"/>
          </a:p>
          <a:p>
            <a:r>
              <a:rPr lang="en-US" dirty="0"/>
              <a:t>	</a:t>
            </a:r>
            <a:r>
              <a:rPr lang="en-US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 $240,000.00</a:t>
            </a:r>
            <a:endParaRPr lang="en-US" b="1" dirty="0">
              <a:ln w="12700">
                <a:solidFill>
                  <a:srgbClr val="FF0000"/>
                </a:solidFill>
                <a:prstDash val="solid"/>
              </a:ln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343400" y="4303713"/>
            <a:ext cx="4114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/>
              <a:t>Cost to Degauss 1,000 Drives</a:t>
            </a:r>
          </a:p>
          <a:p>
            <a:pPr algn="ctr"/>
            <a:r>
              <a:rPr lang="en-US" sz="1200" dirty="0" smtClean="0"/>
              <a:t>HD-3WXL Degausser </a:t>
            </a:r>
            <a:r>
              <a:rPr lang="en-US" sz="1200" dirty="0"/>
              <a:t>processes 300 Drives Per Hr.</a:t>
            </a:r>
          </a:p>
          <a:p>
            <a:endParaRPr lang="en-US" sz="1400" dirty="0" smtClean="0"/>
          </a:p>
          <a:p>
            <a:r>
              <a:rPr lang="en-US" sz="1400" dirty="0" smtClean="0"/>
              <a:t>3 </a:t>
            </a:r>
            <a:r>
              <a:rPr lang="en-US" sz="1400" dirty="0"/>
              <a:t>Technician hours to degauss 	=      $195.00</a:t>
            </a:r>
          </a:p>
          <a:p>
            <a:r>
              <a:rPr lang="en-US" sz="1400" dirty="0"/>
              <a:t>Number of Drives Degaussed	=     1,000.00</a:t>
            </a:r>
          </a:p>
          <a:p>
            <a:r>
              <a:rPr lang="en-US" sz="1400" dirty="0"/>
              <a:t>Cost of new replacement drives 	= $40,000.00</a:t>
            </a:r>
          </a:p>
          <a:p>
            <a:r>
              <a:rPr lang="en-US" sz="1400" dirty="0"/>
              <a:t>Cost of degausser		= $  9,000.00</a:t>
            </a:r>
          </a:p>
          <a:p>
            <a:pPr algn="ctr"/>
            <a:r>
              <a:rPr lang="en-US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$49,195.00</a:t>
            </a:r>
          </a:p>
          <a:p>
            <a:endParaRPr lang="en-US" b="1" dirty="0"/>
          </a:p>
          <a:p>
            <a:r>
              <a:rPr lang="en-US" dirty="0"/>
              <a:t>	</a:t>
            </a:r>
            <a:endParaRPr lang="en-US" b="1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2192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15798</TotalTime>
  <Words>670</Words>
  <Application>Microsoft Office PowerPoint</Application>
  <PresentationFormat>On-screen Show (4:3)</PresentationFormat>
  <Paragraphs>100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Adjacency</vt:lpstr>
      <vt:lpstr>Acrobat Document</vt:lpstr>
      <vt:lpstr>Data Elimination 101</vt:lpstr>
      <vt:lpstr>What Does Degauss Mean?</vt:lpstr>
      <vt:lpstr>Why Degauss?</vt:lpstr>
      <vt:lpstr>How Does a Degausser Work? </vt:lpstr>
      <vt:lpstr>Magnetic Exposure</vt:lpstr>
      <vt:lpstr>End of Life Cycle Plans</vt:lpstr>
      <vt:lpstr>PowerPoint Presentation</vt:lpstr>
      <vt:lpstr>Data Destruction Methods</vt:lpstr>
      <vt:lpstr>Overwriting/Secure Erase </vt:lpstr>
      <vt:lpstr>Overwriting/Secure Erase</vt:lpstr>
      <vt:lpstr>Basic Physical Destruction</vt:lpstr>
      <vt:lpstr>Shred and Bend</vt:lpstr>
      <vt:lpstr>Degaussing</vt:lpstr>
      <vt:lpstr>Degaussing is Permanent</vt:lpstr>
      <vt:lpstr>Anatomy of a Hard Disk Drive</vt:lpstr>
      <vt:lpstr>Inside a Hard Drive</vt:lpstr>
      <vt:lpstr>Inside the Platter</vt:lpstr>
      <vt:lpstr>PowerPoint Presentation</vt:lpstr>
      <vt:lpstr>SSD Destruction</vt:lpstr>
      <vt:lpstr>Why Garner?</vt:lpstr>
      <vt:lpstr>Full Line Data Elimination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Degaussing 101</dc:title>
  <dc:creator>RAS</dc:creator>
  <cp:lastModifiedBy>JRM</cp:lastModifiedBy>
  <cp:revision>119</cp:revision>
  <dcterms:created xsi:type="dcterms:W3CDTF">2009-05-11T15:20:19Z</dcterms:created>
  <dcterms:modified xsi:type="dcterms:W3CDTF">2015-05-15T19:21:30Z</dcterms:modified>
</cp:coreProperties>
</file>